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Montserrat Medium"/>
      <p:regular r:id="rId23"/>
      <p:bold r:id="rId24"/>
      <p:italic r:id="rId25"/>
      <p:boldItalic r:id="rId26"/>
    </p:embeddedFont>
    <p:embeddedFont>
      <p:font typeface="Montserrat ExtraBold"/>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MontserratExtraBold-boldItalic.fntdata"/><Relationship Id="rId27" Type="http://schemas.openxmlformats.org/officeDocument/2006/relationships/font" Target="fonts/Montserrat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b35569174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db35569174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b35569174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db35569174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b35d7b6b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b35d7b6b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b35d7b6b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b35d7b6b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db35d7b6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db35d7b6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b35d7b6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db35d7b6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db35d7b6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b35d7b6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db35569174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db35569174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b35569174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b35569174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b35569174_3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b35569174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b35d7b6b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b35d7b6b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db35569174_3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db35569174_3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s-419" sz="1000">
                <a:solidFill>
                  <a:schemeClr val="accent1"/>
                </a:solidFill>
                <a:latin typeface="Montserrat Medium"/>
                <a:ea typeface="Montserrat Medium"/>
                <a:cs typeface="Montserrat Medium"/>
                <a:sym typeface="Montserrat Medium"/>
              </a:rPr>
              <a:t>CREDITS: This presentation template was created by </a:t>
            </a:r>
            <a:r>
              <a:rPr lang="es-419"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s-419" sz="1000">
                <a:solidFill>
                  <a:schemeClr val="accent1"/>
                </a:solidFill>
                <a:latin typeface="Montserrat Medium"/>
                <a:ea typeface="Montserrat Medium"/>
                <a:cs typeface="Montserrat Medium"/>
                <a:sym typeface="Montserrat Medium"/>
              </a:rPr>
              <a:t>, including icons by </a:t>
            </a:r>
            <a:r>
              <a:rPr lang="es-419"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s-419" sz="1000">
                <a:solidFill>
                  <a:schemeClr val="accent1"/>
                </a:solidFill>
                <a:latin typeface="Montserrat Medium"/>
                <a:ea typeface="Montserrat Medium"/>
                <a:cs typeface="Montserrat Medium"/>
                <a:sym typeface="Montserrat Medium"/>
              </a:rPr>
              <a:t>, and infographics &amp; images by </a:t>
            </a:r>
            <a:r>
              <a:rPr lang="es-419"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s-419"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Análisis de Preguntas del INE</a:t>
            </a:r>
            <a:endParaRPr/>
          </a:p>
        </p:txBody>
      </p:sp>
      <p:sp>
        <p:nvSpPr>
          <p:cNvPr id="159" name="Google Shape;159;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100">
                <a:solidFill>
                  <a:schemeClr val="dk1"/>
                </a:solidFill>
              </a:rPr>
              <a:t>Rodolfo Luthe Narváez</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sz="1100">
                <a:solidFill>
                  <a:schemeClr val="dk1"/>
                </a:solidFill>
              </a:rPr>
              <a:t>Iñaki Sebastián Orozco García</a:t>
            </a:r>
            <a:endParaRPr/>
          </a:p>
        </p:txBody>
      </p:sp>
      <p:sp>
        <p:nvSpPr>
          <p:cNvPr id="160" name="Google Shape;160;p36"/>
          <p:cNvSpPr txBox="1"/>
          <p:nvPr/>
        </p:nvSpPr>
        <p:spPr>
          <a:xfrm>
            <a:off x="2305400" y="2480350"/>
            <a:ext cx="4377900" cy="16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chemeClr val="dk2"/>
                </a:solidFill>
                <a:latin typeface="Montserrat"/>
                <a:ea typeface="Montserrat"/>
                <a:cs typeface="Montserrat"/>
                <a:sym typeface="Montserrat"/>
              </a:rPr>
              <a:t>Programación para el análisis de datos</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s-419">
                <a:solidFill>
                  <a:schemeClr val="dk2"/>
                </a:solidFill>
                <a:latin typeface="Montserrat"/>
                <a:ea typeface="Montserrat"/>
                <a:cs typeface="Montserrat"/>
                <a:sym typeface="Montserrat"/>
              </a:rPr>
              <a:t>09/05/2024</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s-419">
                <a:solidFill>
                  <a:schemeClr val="dk2"/>
                </a:solidFill>
                <a:latin typeface="Montserrat"/>
                <a:ea typeface="Montserrat"/>
                <a:cs typeface="Montserrat"/>
                <a:sym typeface="Montserrat"/>
              </a:rPr>
              <a:t>Iñaki Sebastián Orozco García</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s-419">
                <a:solidFill>
                  <a:schemeClr val="dk2"/>
                </a:solidFill>
                <a:latin typeface="Montserrat"/>
                <a:ea typeface="Montserrat"/>
                <a:cs typeface="Montserrat"/>
                <a:sym typeface="Montserrat"/>
              </a:rPr>
              <a:t>Rodolfo Luthe Narváez</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s-419">
                <a:solidFill>
                  <a:schemeClr val="dk2"/>
                </a:solidFill>
                <a:latin typeface="Montserrat"/>
                <a:ea typeface="Montserrat"/>
                <a:cs typeface="Montserrat"/>
                <a:sym typeface="Montserrat"/>
              </a:rPr>
              <a:t>Con la ayuda de </a:t>
            </a:r>
            <a:r>
              <a:rPr lang="es-419">
                <a:solidFill>
                  <a:schemeClr val="dk2"/>
                </a:solidFill>
                <a:latin typeface="Montserrat"/>
                <a:ea typeface="Montserrat"/>
                <a:cs typeface="Montserrat"/>
                <a:sym typeface="Montserrat"/>
              </a:rPr>
              <a:t>Juan Jorge Mendoza García</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Complicaciones</a:t>
            </a:r>
            <a:endParaRPr/>
          </a:p>
        </p:txBody>
      </p:sp>
      <p:sp>
        <p:nvSpPr>
          <p:cNvPr id="214" name="Google Shape;214;p45"/>
          <p:cNvSpPr txBox="1"/>
          <p:nvPr>
            <p:ph idx="1" type="body"/>
          </p:nvPr>
        </p:nvSpPr>
        <p:spPr>
          <a:xfrm>
            <a:off x="938500" y="1338925"/>
            <a:ext cx="4946400" cy="276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419" sz="1600"/>
              <a:t>El  dataset contiene columnas para hasta 6 preguntas por fila</a:t>
            </a:r>
            <a:endParaRPr sz="1600"/>
          </a:p>
          <a:p>
            <a:pPr indent="-330200" lvl="0" marL="457200" rtl="0" algn="l">
              <a:spcBef>
                <a:spcPts val="1600"/>
              </a:spcBef>
              <a:spcAft>
                <a:spcPts val="0"/>
              </a:spcAft>
              <a:buSzPts val="1600"/>
              <a:buChar char="●"/>
            </a:pPr>
            <a:r>
              <a:rPr lang="es-419" sz="1600"/>
              <a:t>Toma mucho tiempo procesar el texto de las preguntas</a:t>
            </a:r>
            <a:endParaRPr sz="1600"/>
          </a:p>
          <a:p>
            <a:pPr indent="-330200" lvl="0" marL="457200" rtl="0" algn="l">
              <a:spcBef>
                <a:spcPts val="1600"/>
              </a:spcBef>
              <a:spcAft>
                <a:spcPts val="0"/>
              </a:spcAft>
              <a:buSzPts val="1600"/>
              <a:buChar char="●"/>
            </a:pPr>
            <a:r>
              <a:rPr lang="es-419" sz="1600"/>
              <a:t>Las filas tienen duplicados</a:t>
            </a:r>
            <a:endParaRPr sz="1600"/>
          </a:p>
          <a:p>
            <a:pPr indent="-330200" lvl="0" marL="457200" rtl="0" algn="l">
              <a:spcBef>
                <a:spcPts val="1600"/>
              </a:spcBef>
              <a:spcAft>
                <a:spcPts val="0"/>
              </a:spcAft>
              <a:buSzPts val="1600"/>
              <a:buChar char="●"/>
            </a:pPr>
            <a:r>
              <a:rPr lang="es-419" sz="1600"/>
              <a:t>Las preguntas no están correctamente clasificadas</a:t>
            </a:r>
            <a:endParaRPr sz="1600"/>
          </a:p>
          <a:p>
            <a:pPr indent="-330200" lvl="0" marL="457200" rtl="0" algn="l">
              <a:spcBef>
                <a:spcPts val="1600"/>
              </a:spcBef>
              <a:spcAft>
                <a:spcPts val="0"/>
              </a:spcAft>
              <a:buSzPts val="1600"/>
              <a:buChar char="●"/>
            </a:pPr>
            <a:r>
              <a:rPr lang="es-419" sz="1600"/>
              <a:t>El dataset tiene valores por default de HTML</a:t>
            </a:r>
            <a:endParaRPr sz="1600"/>
          </a:p>
          <a:p>
            <a:pPr indent="0" lvl="0" marL="0" rtl="0" algn="l">
              <a:spcBef>
                <a:spcPts val="1600"/>
              </a:spcBef>
              <a:spcAft>
                <a:spcPts val="16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6"/>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Resultados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419"/>
              <a:t>Conclusiones y aprendizajes</a:t>
            </a:r>
            <a:endParaRPr/>
          </a:p>
        </p:txBody>
      </p:sp>
      <p:sp>
        <p:nvSpPr>
          <p:cNvPr id="225" name="Google Shape;225;p47"/>
          <p:cNvSpPr txBox="1"/>
          <p:nvPr>
            <p:ph idx="1" type="body"/>
          </p:nvPr>
        </p:nvSpPr>
        <p:spPr>
          <a:xfrm>
            <a:off x="938500" y="1547300"/>
            <a:ext cx="4946400" cy="287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600">
                <a:solidFill>
                  <a:schemeClr val="dk2"/>
                </a:solidFill>
                <a:latin typeface="Arial"/>
                <a:ea typeface="Arial"/>
                <a:cs typeface="Arial"/>
                <a:sym typeface="Arial"/>
              </a:rPr>
              <a:t>En este proyecto pudimos poner en práctica la mayoría de las herramientas aprendidas en este semestre y además pudimos implementar también las </a:t>
            </a:r>
            <a:r>
              <a:rPr lang="es-419" sz="1600">
                <a:solidFill>
                  <a:schemeClr val="dk2"/>
                </a:solidFill>
                <a:latin typeface="Arial"/>
                <a:ea typeface="Arial"/>
                <a:cs typeface="Arial"/>
                <a:sym typeface="Arial"/>
              </a:rPr>
              <a:t>que</a:t>
            </a:r>
            <a:r>
              <a:rPr lang="es-419" sz="1600">
                <a:solidFill>
                  <a:schemeClr val="dk2"/>
                </a:solidFill>
                <a:latin typeface="Arial"/>
                <a:ea typeface="Arial"/>
                <a:cs typeface="Arial"/>
                <a:sym typeface="Arial"/>
              </a:rPr>
              <a:t> obtuvimos en la materia de minería de texto.</a:t>
            </a:r>
            <a:endParaRPr sz="1600">
              <a:solidFill>
                <a:schemeClr val="dk2"/>
              </a:solidFill>
              <a:latin typeface="Arial"/>
              <a:ea typeface="Arial"/>
              <a:cs typeface="Arial"/>
              <a:sym typeface="Arial"/>
            </a:endParaRPr>
          </a:p>
          <a:p>
            <a:pPr indent="0" lvl="0" marL="0" rtl="0" algn="just">
              <a:spcBef>
                <a:spcPts val="0"/>
              </a:spcBef>
              <a:spcAft>
                <a:spcPts val="0"/>
              </a:spcAft>
              <a:buClr>
                <a:schemeClr val="dk2"/>
              </a:buClr>
              <a:buSzPts val="1100"/>
              <a:buFont typeface="Arial"/>
              <a:buNone/>
            </a:pPr>
            <a:r>
              <a:rPr lang="es-419" sz="1600">
                <a:solidFill>
                  <a:schemeClr val="dk2"/>
                </a:solidFill>
                <a:latin typeface="Arial"/>
                <a:ea typeface="Arial"/>
                <a:cs typeface="Arial"/>
                <a:sym typeface="Arial"/>
              </a:rPr>
              <a:t>La implementación del modelo de sentimientos fue exitosa y también la eliminación de preguntas repetidas lo </a:t>
            </a:r>
            <a:r>
              <a:rPr lang="es-419" sz="1600">
                <a:solidFill>
                  <a:schemeClr val="dk2"/>
                </a:solidFill>
                <a:latin typeface="Arial"/>
                <a:ea typeface="Arial"/>
                <a:cs typeface="Arial"/>
                <a:sym typeface="Arial"/>
              </a:rPr>
              <a:t>que</a:t>
            </a:r>
            <a:r>
              <a:rPr lang="es-419" sz="1600">
                <a:solidFill>
                  <a:schemeClr val="dk2"/>
                </a:solidFill>
                <a:latin typeface="Arial"/>
                <a:ea typeface="Arial"/>
                <a:cs typeface="Arial"/>
                <a:sym typeface="Arial"/>
              </a:rPr>
              <a:t> nos ayudó a hacer un buen análisis y pudiendo graficar una gran variedad de preguntas para entender y extraer la información más importante de este segmento de información.</a:t>
            </a:r>
            <a:endParaRPr sz="1600">
              <a:solidFill>
                <a:schemeClr val="dk2"/>
              </a:solidFill>
              <a:latin typeface="Arial"/>
              <a:ea typeface="Arial"/>
              <a:cs typeface="Arial"/>
              <a:sym typeface="Arial"/>
            </a:endParaRPr>
          </a:p>
          <a:p>
            <a:pPr indent="0" lvl="0" marL="0" rtl="0" algn="just">
              <a:spcBef>
                <a:spcPts val="0"/>
              </a:spcBef>
              <a:spcAft>
                <a:spcPts val="0"/>
              </a:spcAft>
              <a:buClr>
                <a:schemeClr val="dk2"/>
              </a:buClr>
              <a:buSzPts val="1100"/>
              <a:buFont typeface="Arial"/>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Referencias</a:t>
            </a:r>
            <a:endParaRPr/>
          </a:p>
        </p:txBody>
      </p:sp>
      <p:sp>
        <p:nvSpPr>
          <p:cNvPr id="231" name="Google Shape;231;p48"/>
          <p:cNvSpPr txBox="1"/>
          <p:nvPr>
            <p:ph idx="1" type="body"/>
          </p:nvPr>
        </p:nvSpPr>
        <p:spPr>
          <a:xfrm>
            <a:off x="938500" y="999200"/>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i="1" lang="es-419"/>
              <a:t>Murzone, F. (2022, 30 marzo). Procesamiento de Lenguaje Natural. Preprocesado del texto 1: Tokenización | EscuelaDeInteligenciaArtificial. Medium. https://medium.com/escueladeinteligenciaartificial/procesamiento-de-texto-para-nlp-1-tokenizaci%C3%B3n-4d533f3f6c9b</a:t>
            </a:r>
            <a:endParaRPr i="1"/>
          </a:p>
          <a:p>
            <a:pPr indent="-317500" lvl="0" marL="457200" rtl="0" algn="l">
              <a:spcBef>
                <a:spcPts val="1600"/>
              </a:spcBef>
              <a:spcAft>
                <a:spcPts val="0"/>
              </a:spcAft>
              <a:buSzPts val="1400"/>
              <a:buAutoNum type="arabicPeriod"/>
            </a:pPr>
            <a:r>
              <a:rPr i="1" lang="es-419"/>
              <a:t>Navarro, S. (2024, 12 abril). Similitud entre vectores o cosine similarity. KeepCoding Bootcamps. https://keepcoding.io/blog/similitud-entre-vectores-o-cosine-similarity/</a:t>
            </a:r>
            <a:endParaRPr i="1"/>
          </a:p>
          <a:p>
            <a:pPr indent="-317500" lvl="0" marL="457200" rtl="0" algn="l">
              <a:spcBef>
                <a:spcPts val="1600"/>
              </a:spcBef>
              <a:spcAft>
                <a:spcPts val="1600"/>
              </a:spcAft>
              <a:buSzPts val="1400"/>
              <a:buAutoNum type="arabicPeriod"/>
            </a:pPr>
            <a:r>
              <a:rPr i="1" lang="es-419"/>
              <a:t>Gerardo. (2023, 31 agosto). Stop Word: Qué es, Definición, Significado y Ejemplos ⋆ Sensacionweb.com. Sensacionweb.com. https://sensacionweb.com/diccionario/stop-word-que-es-definicion-significado-y-ejemplos/</a:t>
            </a:r>
            <a:endParaRPr i="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Resumen del proyecto</a:t>
            </a:r>
            <a:endParaRPr/>
          </a:p>
        </p:txBody>
      </p:sp>
      <p:sp>
        <p:nvSpPr>
          <p:cNvPr id="166" name="Google Shape;166;p37"/>
          <p:cNvSpPr txBox="1"/>
          <p:nvPr>
            <p:ph idx="1" type="body"/>
          </p:nvPr>
        </p:nvSpPr>
        <p:spPr>
          <a:xfrm>
            <a:off x="938500" y="1105975"/>
            <a:ext cx="4946400" cy="276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a:t>Este proyecto buscó procesar preguntas hechas a través de un formulario en línea al INE para ser preguntadas en debates presidenciales a los candidatos. El proyecto debe de implementar técnicas de procesamiento de texto para cerciorarse que las preguntas recopiladas sean apropiadas para presentarse en los debates, no pueden estar sesgadas o contener lenguaje impropio de ninguna índole.</a:t>
            </a:r>
            <a:br>
              <a:rPr lang="es-419"/>
            </a:br>
            <a:r>
              <a:rPr lang="es-419"/>
              <a:t>A estas preguntas les hicimos distintos análisis para obtener información útil y </a:t>
            </a:r>
            <a:r>
              <a:rPr lang="es-419"/>
              <a:t>relevante</a:t>
            </a:r>
            <a:r>
              <a:rPr lang="es-419"/>
              <a:t> </a:t>
            </a:r>
            <a:r>
              <a:rPr lang="es-419"/>
              <a:t>que</a:t>
            </a:r>
            <a:r>
              <a:rPr lang="es-419"/>
              <a:t> luego fue graficada.</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8"/>
          <p:cNvSpPr txBox="1"/>
          <p:nvPr>
            <p:ph idx="4294967295"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2400">
                <a:solidFill>
                  <a:schemeClr val="accent1"/>
                </a:solidFill>
              </a:rPr>
              <a:t>Términos</a:t>
            </a:r>
            <a:r>
              <a:rPr lang="es-419"/>
              <a:t> </a:t>
            </a:r>
            <a:r>
              <a:rPr lang="es-419" sz="2400">
                <a:solidFill>
                  <a:schemeClr val="accent1"/>
                </a:solidFill>
              </a:rPr>
              <a:t>relevantes</a:t>
            </a:r>
            <a:endParaRPr/>
          </a:p>
        </p:txBody>
      </p:sp>
      <p:sp>
        <p:nvSpPr>
          <p:cNvPr id="172" name="Google Shape;172;p38"/>
          <p:cNvSpPr txBox="1"/>
          <p:nvPr>
            <p:ph idx="1" type="body"/>
          </p:nvPr>
        </p:nvSpPr>
        <p:spPr>
          <a:xfrm>
            <a:off x="938500" y="1246025"/>
            <a:ext cx="7172100" cy="3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450"/>
              <a:t>Tokenizar: “La tokenización de texto es un proceso fundamental en el campo del Procesamiento del Lenguaje Natural (NLP). Consiste en dividir un texto en unidades más pequeñas llamadas tokens. Estos tokens pueden ser palabras, frases o incluso caracteres individuales.”</a:t>
            </a:r>
            <a:r>
              <a:rPr lang="es-419" sz="1200"/>
              <a:t>1</a:t>
            </a:r>
            <a:endParaRPr sz="1200"/>
          </a:p>
          <a:p>
            <a:pPr indent="0" lvl="0" marL="0" rtl="0" algn="l">
              <a:spcBef>
                <a:spcPts val="1600"/>
              </a:spcBef>
              <a:spcAft>
                <a:spcPts val="0"/>
              </a:spcAft>
              <a:buNone/>
            </a:pPr>
            <a:r>
              <a:rPr lang="es-419" sz="1450"/>
              <a:t>Similaridad coseno: “Es una medida </a:t>
            </a:r>
            <a:r>
              <a:rPr lang="es-419" sz="1450"/>
              <a:t>que se utiliza para evaluar la similitud entre dos vectores en un espacio n-dimensional.”</a:t>
            </a:r>
            <a:r>
              <a:rPr lang="es-419" sz="1200"/>
              <a:t>2</a:t>
            </a:r>
            <a:endParaRPr sz="1200"/>
          </a:p>
          <a:p>
            <a:pPr indent="0" lvl="0" marL="0" rtl="0" algn="l">
              <a:spcBef>
                <a:spcPts val="1600"/>
              </a:spcBef>
              <a:spcAft>
                <a:spcPts val="1600"/>
              </a:spcAft>
              <a:buNone/>
            </a:pPr>
            <a:r>
              <a:rPr lang="es-419" sz="1450"/>
              <a:t>Stop words: “Son palabras comunes que se excluyen del análisis de texto debido a su falta de relevancia para el contenido. Estas palabras, como “el”, “y” o “a”, se eliminan para mejorar la eficiencia y precisión de los algoritmos de procesamiento de texto.”</a:t>
            </a:r>
            <a:r>
              <a:rPr lang="es-419" sz="1100"/>
              <a:t>3</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9"/>
          <p:cNvSpPr txBox="1"/>
          <p:nvPr>
            <p:ph idx="4294967295"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chemeClr val="accent1"/>
                </a:solidFill>
              </a:rPr>
              <a:t>Dataset</a:t>
            </a:r>
            <a:endParaRPr/>
          </a:p>
        </p:txBody>
      </p:sp>
      <p:sp>
        <p:nvSpPr>
          <p:cNvPr id="178" name="Google Shape;178;p39"/>
          <p:cNvSpPr txBox="1"/>
          <p:nvPr>
            <p:ph idx="1" type="subTitle"/>
          </p:nvPr>
        </p:nvSpPr>
        <p:spPr>
          <a:xfrm>
            <a:off x="938500" y="1009000"/>
            <a:ext cx="4800300" cy="36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000"/>
              <a:t>Se tiene un archivo de Excel con las siguientes columnas:</a:t>
            </a:r>
            <a:endParaRPr sz="2000"/>
          </a:p>
          <a:p>
            <a:pPr indent="-355600" lvl="0" marL="457200" rtl="0" algn="l">
              <a:spcBef>
                <a:spcPts val="0"/>
              </a:spcBef>
              <a:spcAft>
                <a:spcPts val="0"/>
              </a:spcAft>
              <a:buSzPts val="2000"/>
              <a:buChar char="●"/>
            </a:pPr>
            <a:r>
              <a:rPr lang="es-419" sz="2000"/>
              <a:t>Entidad de Origen</a:t>
            </a:r>
            <a:endParaRPr sz="2000"/>
          </a:p>
          <a:p>
            <a:pPr indent="-355600" lvl="0" marL="457200" rtl="0" algn="l">
              <a:spcBef>
                <a:spcPts val="0"/>
              </a:spcBef>
              <a:spcAft>
                <a:spcPts val="0"/>
              </a:spcAft>
              <a:buSzPts val="2000"/>
              <a:buChar char="●"/>
            </a:pPr>
            <a:r>
              <a:rPr lang="es-419" sz="2000"/>
              <a:t>Edad</a:t>
            </a:r>
            <a:endParaRPr sz="2000"/>
          </a:p>
          <a:p>
            <a:pPr indent="-355600" lvl="0" marL="457200" rtl="0" algn="l">
              <a:spcBef>
                <a:spcPts val="0"/>
              </a:spcBef>
              <a:spcAft>
                <a:spcPts val="0"/>
              </a:spcAft>
              <a:buSzPts val="2000"/>
              <a:buChar char="●"/>
            </a:pPr>
            <a:r>
              <a:rPr lang="es-419" sz="2000"/>
              <a:t>Género</a:t>
            </a:r>
            <a:endParaRPr sz="2000"/>
          </a:p>
          <a:p>
            <a:pPr indent="-355600" lvl="0" marL="457200" rtl="0" algn="l">
              <a:spcBef>
                <a:spcPts val="0"/>
              </a:spcBef>
              <a:spcAft>
                <a:spcPts val="0"/>
              </a:spcAft>
              <a:buSzPts val="2000"/>
              <a:buChar char="●"/>
            </a:pPr>
            <a:r>
              <a:rPr lang="es-419" sz="2000"/>
              <a:t>Grupo en situacion de discriminación</a:t>
            </a:r>
            <a:endParaRPr sz="2000"/>
          </a:p>
          <a:p>
            <a:pPr indent="-355600" lvl="0" marL="457200" rtl="0" algn="l">
              <a:spcBef>
                <a:spcPts val="0"/>
              </a:spcBef>
              <a:spcAft>
                <a:spcPts val="0"/>
              </a:spcAft>
              <a:buSzPts val="2000"/>
              <a:buChar char="●"/>
            </a:pPr>
            <a:r>
              <a:rPr lang="es-419" sz="2000"/>
              <a:t>Tema</a:t>
            </a:r>
            <a:endParaRPr sz="2000"/>
          </a:p>
          <a:p>
            <a:pPr indent="-355600" lvl="0" marL="457200" rtl="0" algn="l">
              <a:spcBef>
                <a:spcPts val="0"/>
              </a:spcBef>
              <a:spcAft>
                <a:spcPts val="0"/>
              </a:spcAft>
              <a:buSzPts val="2000"/>
              <a:buChar char="●"/>
            </a:pPr>
            <a:r>
              <a:rPr lang="es-419" sz="2000"/>
              <a:t>Pregunta</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Librerías</a:t>
            </a:r>
            <a:endParaRPr/>
          </a:p>
        </p:txBody>
      </p:sp>
      <p:sp>
        <p:nvSpPr>
          <p:cNvPr id="184" name="Google Shape;184;p40"/>
          <p:cNvSpPr txBox="1"/>
          <p:nvPr>
            <p:ph idx="1" type="body"/>
          </p:nvPr>
        </p:nvSpPr>
        <p:spPr>
          <a:xfrm>
            <a:off x="938500" y="1191300"/>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419"/>
              <a:t>Nltk</a:t>
            </a:r>
            <a:endParaRPr/>
          </a:p>
          <a:p>
            <a:pPr indent="-317500" lvl="0" marL="457200" rtl="0" algn="l">
              <a:spcBef>
                <a:spcPts val="1600"/>
              </a:spcBef>
              <a:spcAft>
                <a:spcPts val="0"/>
              </a:spcAft>
              <a:buSzPts val="1400"/>
              <a:buChar char="●"/>
            </a:pPr>
            <a:r>
              <a:rPr lang="es-419"/>
              <a:t>Pysentimiento</a:t>
            </a:r>
            <a:endParaRPr/>
          </a:p>
          <a:p>
            <a:pPr indent="-317500" lvl="0" marL="457200" rtl="0" algn="l">
              <a:spcBef>
                <a:spcPts val="1600"/>
              </a:spcBef>
              <a:spcAft>
                <a:spcPts val="0"/>
              </a:spcAft>
              <a:buSzPts val="1400"/>
              <a:buChar char="●"/>
            </a:pPr>
            <a:r>
              <a:rPr lang="es-419"/>
              <a:t>Spacy</a:t>
            </a:r>
            <a:endParaRPr/>
          </a:p>
          <a:p>
            <a:pPr indent="-317500" lvl="0" marL="457200" rtl="0" algn="l">
              <a:spcBef>
                <a:spcPts val="1600"/>
              </a:spcBef>
              <a:spcAft>
                <a:spcPts val="0"/>
              </a:spcAft>
              <a:buSzPts val="1400"/>
              <a:buChar char="●"/>
            </a:pPr>
            <a:r>
              <a:rPr lang="es-419"/>
              <a:t>Pandas</a:t>
            </a:r>
            <a:endParaRPr/>
          </a:p>
          <a:p>
            <a:pPr indent="-317500" lvl="0" marL="457200" rtl="0" algn="l">
              <a:spcBef>
                <a:spcPts val="1600"/>
              </a:spcBef>
              <a:spcAft>
                <a:spcPts val="0"/>
              </a:spcAft>
              <a:buSzPts val="1400"/>
              <a:buChar char="●"/>
            </a:pPr>
            <a:r>
              <a:rPr lang="es-419"/>
              <a:t>Numpy</a:t>
            </a:r>
            <a:endParaRPr/>
          </a:p>
          <a:p>
            <a:pPr indent="-317500" lvl="0" marL="457200" rtl="0" algn="l">
              <a:spcBef>
                <a:spcPts val="1600"/>
              </a:spcBef>
              <a:spcAft>
                <a:spcPts val="0"/>
              </a:spcAft>
              <a:buSzPts val="1400"/>
              <a:buChar char="●"/>
            </a:pPr>
            <a:r>
              <a:rPr lang="es-419"/>
              <a:t>Sklearn</a:t>
            </a:r>
            <a:endParaRPr/>
          </a:p>
          <a:p>
            <a:pPr indent="-317500" lvl="0" marL="457200" rtl="0" algn="l">
              <a:spcBef>
                <a:spcPts val="1600"/>
              </a:spcBef>
              <a:spcAft>
                <a:spcPts val="1600"/>
              </a:spcAft>
              <a:buSzPts val="1400"/>
              <a:buChar char="●"/>
            </a:pPr>
            <a:r>
              <a:rPr lang="es-419"/>
              <a:t>Unidecode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Procedimiento</a:t>
            </a:r>
            <a:endParaRPr/>
          </a:p>
        </p:txBody>
      </p:sp>
      <p:sp>
        <p:nvSpPr>
          <p:cNvPr id="190" name="Google Shape;190;p41"/>
          <p:cNvSpPr txBox="1"/>
          <p:nvPr>
            <p:ph idx="1" type="body"/>
          </p:nvPr>
        </p:nvSpPr>
        <p:spPr>
          <a:xfrm>
            <a:off x="938500" y="970075"/>
            <a:ext cx="4946400" cy="4120200"/>
          </a:xfrm>
          <a:prstGeom prst="rect">
            <a:avLst/>
          </a:prstGeom>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s-419" sz="1100"/>
              <a:t>Pasar de 6 preguntas por renglón a 1</a:t>
            </a:r>
            <a:endParaRPr sz="1100"/>
          </a:p>
          <a:p>
            <a:pPr indent="-298450" lvl="0" marL="457200" rtl="0" algn="l">
              <a:spcBef>
                <a:spcPts val="1600"/>
              </a:spcBef>
              <a:spcAft>
                <a:spcPts val="0"/>
              </a:spcAft>
              <a:buSzPts val="1100"/>
              <a:buAutoNum type="arabicPeriod"/>
            </a:pPr>
            <a:r>
              <a:rPr lang="es-419" sz="1100"/>
              <a:t>Limpiar los datos</a:t>
            </a:r>
            <a:endParaRPr sz="1100"/>
          </a:p>
          <a:p>
            <a:pPr indent="-298450" lvl="0" marL="457200" rtl="0" algn="l">
              <a:spcBef>
                <a:spcPts val="1600"/>
              </a:spcBef>
              <a:spcAft>
                <a:spcPts val="0"/>
              </a:spcAft>
              <a:buSzPts val="1100"/>
              <a:buAutoNum type="arabicPeriod"/>
            </a:pPr>
            <a:r>
              <a:rPr lang="es-419" sz="1100"/>
              <a:t>Re clasificar correctamente las preguntas</a:t>
            </a:r>
            <a:endParaRPr sz="1100"/>
          </a:p>
          <a:p>
            <a:pPr indent="-298450" lvl="0" marL="457200" rtl="0" algn="l">
              <a:spcBef>
                <a:spcPts val="1600"/>
              </a:spcBef>
              <a:spcAft>
                <a:spcPts val="0"/>
              </a:spcAft>
              <a:buSzPts val="1100"/>
              <a:buAutoNum type="arabicPeriod"/>
            </a:pPr>
            <a:r>
              <a:rPr lang="es-419" sz="1100"/>
              <a:t>Eliminar preguntas según criterios del INE</a:t>
            </a:r>
            <a:endParaRPr sz="1100"/>
          </a:p>
          <a:p>
            <a:pPr indent="-298450" lvl="1" marL="914400" rtl="0" algn="l">
              <a:spcBef>
                <a:spcPts val="1600"/>
              </a:spcBef>
              <a:spcAft>
                <a:spcPts val="0"/>
              </a:spcAft>
              <a:buSzPts val="1100"/>
              <a:buAutoNum type="alphaLcPeriod"/>
            </a:pPr>
            <a:r>
              <a:rPr lang="es-419" sz="1100"/>
              <a:t>Discurso de odio</a:t>
            </a:r>
            <a:endParaRPr sz="1100"/>
          </a:p>
          <a:p>
            <a:pPr indent="-298450" lvl="1" marL="914400" rtl="0" algn="l">
              <a:spcBef>
                <a:spcPts val="1600"/>
              </a:spcBef>
              <a:spcAft>
                <a:spcPts val="0"/>
              </a:spcAft>
              <a:buSzPts val="1100"/>
              <a:buAutoNum type="alphaLcPeriod"/>
            </a:pPr>
            <a:r>
              <a:rPr lang="es-419" sz="1100"/>
              <a:t>Dirigidas a un partido/candidata</a:t>
            </a:r>
            <a:endParaRPr sz="1100"/>
          </a:p>
          <a:p>
            <a:pPr indent="-298450" lvl="1" marL="914400" rtl="0" algn="l">
              <a:spcBef>
                <a:spcPts val="1600"/>
              </a:spcBef>
              <a:spcAft>
                <a:spcPts val="0"/>
              </a:spcAft>
              <a:buSzPts val="1100"/>
              <a:buAutoNum type="alphaLcPeriod"/>
            </a:pPr>
            <a:r>
              <a:rPr lang="es-419" sz="1100"/>
              <a:t>Contiene</a:t>
            </a:r>
            <a:r>
              <a:rPr lang="es-419" sz="1100"/>
              <a:t> lenguaje vulgar</a:t>
            </a:r>
            <a:endParaRPr sz="1100"/>
          </a:p>
          <a:p>
            <a:pPr indent="-298450" lvl="1" marL="914400" rtl="0" algn="l">
              <a:spcBef>
                <a:spcPts val="1600"/>
              </a:spcBef>
              <a:spcAft>
                <a:spcPts val="0"/>
              </a:spcAft>
              <a:buSzPts val="1100"/>
              <a:buAutoNum type="alphaLcPeriod"/>
            </a:pPr>
            <a:r>
              <a:rPr lang="es-419" sz="1100"/>
              <a:t>No va al tema</a:t>
            </a:r>
            <a:endParaRPr sz="1100"/>
          </a:p>
          <a:p>
            <a:pPr indent="-298450" lvl="0" marL="457200" rtl="0" algn="l">
              <a:spcBef>
                <a:spcPts val="1600"/>
              </a:spcBef>
              <a:spcAft>
                <a:spcPts val="0"/>
              </a:spcAft>
              <a:buSzPts val="1100"/>
              <a:buAutoNum type="arabicPeriod"/>
            </a:pPr>
            <a:r>
              <a:rPr lang="es-419" sz="1100"/>
              <a:t>Eliminar preguntas repetidas</a:t>
            </a:r>
            <a:endParaRPr sz="1100"/>
          </a:p>
          <a:p>
            <a:pPr indent="-298450" lvl="0" marL="457200" rtl="0" algn="l">
              <a:spcBef>
                <a:spcPts val="1600"/>
              </a:spcBef>
              <a:spcAft>
                <a:spcPts val="0"/>
              </a:spcAft>
              <a:buSzPts val="1100"/>
              <a:buAutoNum type="arabicPeriod"/>
            </a:pPr>
            <a:r>
              <a:rPr lang="es-419" sz="1100"/>
              <a:t>Analizar y extraer información</a:t>
            </a:r>
            <a:endParaRPr sz="1100"/>
          </a:p>
          <a:p>
            <a:pPr indent="-298450" lvl="0" marL="457200" rtl="0" algn="l">
              <a:spcBef>
                <a:spcPts val="1600"/>
              </a:spcBef>
              <a:spcAft>
                <a:spcPts val="1600"/>
              </a:spcAft>
              <a:buSzPts val="1100"/>
              <a:buAutoNum type="arabicPeriod"/>
            </a:pPr>
            <a:r>
              <a:rPr lang="es-419" sz="1100"/>
              <a:t>Graficar</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Eliminación por criterio de odio</a:t>
            </a:r>
            <a:endParaRPr/>
          </a:p>
        </p:txBody>
      </p:sp>
      <p:sp>
        <p:nvSpPr>
          <p:cNvPr id="196" name="Google Shape;196;p42"/>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a:t>El INE provee un archivo con palabras inválidas, si una pregunta contiene palabras de ese archivo se puede descartar.</a:t>
            </a:r>
            <a:endParaRPr/>
          </a:p>
          <a:p>
            <a:pPr indent="0" lvl="0" marL="0" rtl="0" algn="just">
              <a:spcBef>
                <a:spcPts val="1600"/>
              </a:spcBef>
              <a:spcAft>
                <a:spcPts val="0"/>
              </a:spcAft>
              <a:buNone/>
            </a:pPr>
            <a:r>
              <a:rPr lang="es-419"/>
              <a:t>Para el discurso de odio se usa un analizador de pysentimiento y si nos dice que tiene discurso de odio se descarta. Se guardó un archivo con la razón que especifica el clasificador para cada pregunta descartada</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Eliminación por tema </a:t>
            </a:r>
            <a:endParaRPr/>
          </a:p>
        </p:txBody>
      </p:sp>
      <p:sp>
        <p:nvSpPr>
          <p:cNvPr id="202" name="Google Shape;202;p43"/>
          <p:cNvSpPr txBox="1"/>
          <p:nvPr>
            <p:ph idx="1" type="body"/>
          </p:nvPr>
        </p:nvSpPr>
        <p:spPr>
          <a:xfrm>
            <a:off x="938500" y="970075"/>
            <a:ext cx="4946400" cy="27609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1200"/>
              </a:spcAft>
              <a:buNone/>
            </a:pPr>
            <a:r>
              <a:rPr lang="es-419"/>
              <a:t>Para eliminar las preguntas que no estuvieran relacionadas con el tema seleccionado se hizo una ‘definición’ de lo que es un tema. Para definir que es un tema se hizo una búsqueda en wikipedia sobre artículos que creímos que eran abarcados por dicho tema. Por ejemplo, para el tema de salud buscamos las páginas de Wikipedia de “Salud” y “Medicina”; así para los otros 5 temas. Esta selección de artículos se hizo a mano. Después, de que se hiciera la búsqueda se seleccionaron las N palabras más utilizadas en cada tema y después este vector de palabras se utilizó para calcular la distancia de coseno entre esta definición de un tema y la pregunta en si. Si el resultado era mayor a un umbral se guardaba la pregunta y si esta no pasaba el umbral predefinido se descarta.</a:t>
            </a:r>
            <a:endParaRPr sz="25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Eliminación de repetidas</a:t>
            </a:r>
            <a:endParaRPr/>
          </a:p>
        </p:txBody>
      </p:sp>
      <p:sp>
        <p:nvSpPr>
          <p:cNvPr id="208" name="Google Shape;208;p4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2"/>
              </a:buClr>
              <a:buSzPts val="1100"/>
              <a:buFont typeface="Arial"/>
              <a:buNone/>
            </a:pPr>
            <a:r>
              <a:rPr lang="es-419" sz="1500"/>
              <a:t>Para determinar si una pregunta era repetida de otra se usó un proceso de vectorización de usando una forma normalizada de cada pregunta, en puras minúsculas sin caracteres especiales. </a:t>
            </a:r>
            <a:endParaRPr sz="1500"/>
          </a:p>
          <a:p>
            <a:pPr indent="0" lvl="0" marL="0" rtl="0" algn="just">
              <a:spcBef>
                <a:spcPts val="0"/>
              </a:spcBef>
              <a:spcAft>
                <a:spcPts val="0"/>
              </a:spcAft>
              <a:buClr>
                <a:schemeClr val="dk2"/>
              </a:buClr>
              <a:buSzPts val="1100"/>
              <a:buFont typeface="Arial"/>
              <a:buNone/>
            </a:pPr>
            <a:r>
              <a:rPr lang="es-419" sz="1500"/>
              <a:t>Si los vectores tenían una similitud basado en similitud coseno de 0.9 o más se contaba como una repetida y la pregunta más antigua se quedaba mientras que la más reciente quedaba descartada.</a:t>
            </a:r>
            <a:endParaRPr sz="1500"/>
          </a:p>
          <a:p>
            <a:pPr indent="0" lvl="0" marL="0" rtl="0" algn="just">
              <a:spcBef>
                <a:spcPts val="0"/>
              </a:spcBef>
              <a:spcAft>
                <a:spcPts val="160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